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80" r:id="rId3"/>
    <p:sldId id="603" r:id="rId4"/>
    <p:sldId id="598" r:id="rId5"/>
    <p:sldId id="588" r:id="rId6"/>
    <p:sldId id="591" r:id="rId7"/>
    <p:sldId id="589" r:id="rId8"/>
    <p:sldId id="597" r:id="rId9"/>
    <p:sldId id="590" r:id="rId10"/>
    <p:sldId id="592" r:id="rId11"/>
    <p:sldId id="602" r:id="rId12"/>
    <p:sldId id="605" r:id="rId13"/>
    <p:sldId id="595" r:id="rId14"/>
    <p:sldId id="596" r:id="rId15"/>
    <p:sldId id="585" r:id="rId16"/>
    <p:sldId id="529" r:id="rId17"/>
    <p:sldId id="5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65FE-1ED6-9572-DE4B-6E7BE61F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C1C9C-85B1-D479-88E6-BF3BD7784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0E5DA-FF07-8119-F3C2-5DD4836F3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Same trend as in combined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28769-83C4-44FA-86DF-A9C4265FB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78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E371-A4FA-1E4E-DC16-AAE5003E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F87F0-0C1E-C6F4-3114-00F401166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6E9E1-124C-3932-10BD-B0B0E316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A2E41-CE57-1BE2-AAD7-76BD1E79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5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5DB6D-7B38-80DD-D221-5342762F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B7681-7506-4BCA-72E4-5A5685E76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9917A-E9BE-6E05-8312-AC350877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9C7A-983E-2664-65A5-7C4104E4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3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data test is likely ~complicated by needing similar cohorts to see same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BE7C-1710-5AC6-A7DE-50E7E284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ADB3D-468F-7B80-D157-D59C86BDA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37932-9391-1A75-7141-C5CEA3569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Whittled down feature lists for each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 comparison to still get some PC comparison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while not whittling down TOO far, these are the same cutoffs/feature lists for next few slides (except for pneumonitis, just took top 3 to be able to make PCs 1-3)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F2BC-AB9A-051B-B424-397A1E6A8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Module approach: whittle down # of features (arranging by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from group comparison) while still retaining &gt; 1 PC with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0.05, ordering kind of arbitrary as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have ties, so tried not to whittle down TOO much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Opposite their result, but it was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0F00D-420B-732F-89D2-BE3540A8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26" y="1828800"/>
            <a:ext cx="495712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several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F31BB-BAFC-0D75-AF02-5DACD8FAD796}"/>
              </a:ext>
            </a:extLst>
          </p:cNvPr>
          <p:cNvSpPr txBox="1"/>
          <p:nvPr/>
        </p:nvSpPr>
        <p:spPr>
          <a:xfrm>
            <a:off x="7611886" y="22919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E4E1-754A-AABF-579A-6E98F1CEA1EB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384738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PD1</a:t>
            </a:r>
            <a:r>
              <a:rPr lang="en-US" baseline="30000" dirty="0"/>
              <a:t>+</a:t>
            </a:r>
            <a:r>
              <a:rPr lang="en-US" dirty="0"/>
              <a:t> sorts (15)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mixed effect non-linear model w/ interaction b/w </a:t>
            </a:r>
            <a:r>
              <a:rPr lang="en-US" dirty="0" err="1"/>
              <a:t>irAE</a:t>
            </a:r>
            <a:r>
              <a:rPr lang="en-US" dirty="0"/>
              <a:t> group &amp; visit, random effect for donor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F58B5-ADF3-A8CC-CE15-BBBB728BEA72}"/>
              </a:ext>
            </a:extLst>
          </p:cNvPr>
          <p:cNvSpPr txBox="1"/>
          <p:nvPr/>
        </p:nvSpPr>
        <p:spPr>
          <a:xfrm>
            <a:off x="9110437" y="22919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4C4ED-4252-E30E-3D9E-984AAC4CC7E6}"/>
              </a:ext>
            </a:extLst>
          </p:cNvPr>
          <p:cNvSpPr txBox="1"/>
          <p:nvPr/>
        </p:nvSpPr>
        <p:spPr>
          <a:xfrm>
            <a:off x="7290083" y="43903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3F58C-2777-DAA5-CBCC-8068F896A221}"/>
              </a:ext>
            </a:extLst>
          </p:cNvPr>
          <p:cNvSpPr txBox="1"/>
          <p:nvPr/>
        </p:nvSpPr>
        <p:spPr>
          <a:xfrm>
            <a:off x="9087018" y="43903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C4F70-2E7A-CF5D-4533-AE524FE7466B}"/>
              </a:ext>
            </a:extLst>
          </p:cNvPr>
          <p:cNvSpPr txBox="1"/>
          <p:nvPr/>
        </p:nvSpPr>
        <p:spPr>
          <a:xfrm>
            <a:off x="9423127" y="43903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A8B-82CD-B3F8-E5C2-A3E1621C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4904A-AECA-ED6A-000B-D03F5172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89" y="1888479"/>
            <a:ext cx="6507480" cy="4375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1E2CA-B199-FEEE-82BF-EEDE36F0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decreases with ICI in skin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E4346-13E7-536C-DD72-FBEE130B8DF8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98890-4036-0930-20D2-8262B55EBDBF}"/>
              </a:ext>
            </a:extLst>
          </p:cNvPr>
          <p:cNvSpPr txBox="1"/>
          <p:nvPr/>
        </p:nvSpPr>
        <p:spPr>
          <a:xfrm>
            <a:off x="5352046" y="2392660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5518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10E-F9A0-043A-BF57-F5E4B48EE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D7CCB-DCA6-C552-8DBE-4EAC75AF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752194"/>
            <a:ext cx="6822117" cy="452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976F-0231-7BE3-FF88-C306A048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frequency decreases with ICI in pneumonitis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883A8-92D5-6D51-1360-EB9B8D0E43FC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A877D-C2E5-BA50-A500-43398EFC0A7D}"/>
              </a:ext>
            </a:extLst>
          </p:cNvPr>
          <p:cNvSpPr txBox="1"/>
          <p:nvPr/>
        </p:nvSpPr>
        <p:spPr>
          <a:xfrm>
            <a:off x="5466039" y="2005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86444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3BE1-93BC-4BBC-4594-68740C85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0E09D-AE55-E8C7-2A40-E9DE9126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9" y="1919288"/>
            <a:ext cx="10866120" cy="3871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8BEFF-277F-D614-E488-CA2F560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Several features’ frequencies change in “rheumatoid”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22894-B6C3-0115-D5F1-EE2E84C90C76}"/>
              </a:ext>
            </a:extLst>
          </p:cNvPr>
          <p:cNvSpPr txBox="1"/>
          <p:nvPr/>
        </p:nvSpPr>
        <p:spPr>
          <a:xfrm>
            <a:off x="7822929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FB530-EB3F-3649-F4A8-431E4BFCDB78}"/>
              </a:ext>
            </a:extLst>
          </p:cNvPr>
          <p:cNvSpPr txBox="1"/>
          <p:nvPr/>
        </p:nvSpPr>
        <p:spPr>
          <a:xfrm>
            <a:off x="5101414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06D3-1BDB-2CAC-6040-77778E12B503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16DF4-EE8E-5AD2-F271-12D4FF3E0B3E}"/>
              </a:ext>
            </a:extLst>
          </p:cNvPr>
          <p:cNvSpPr txBox="1"/>
          <p:nvPr/>
        </p:nvSpPr>
        <p:spPr>
          <a:xfrm>
            <a:off x="924827" y="5649910"/>
            <a:ext cx="307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2080497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F56C82-B882-E86C-9915-60115180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1735797"/>
            <a:ext cx="8006213" cy="4588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477286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7755B-47C2-5601-BF4A-0FEAACBB1694}"/>
              </a:ext>
            </a:extLst>
          </p:cNvPr>
          <p:cNvSpPr txBox="1"/>
          <p:nvPr/>
        </p:nvSpPr>
        <p:spPr>
          <a:xfrm>
            <a:off x="704035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461D0-EFEF-3CEE-0AFD-2AF7F4703EB5}"/>
              </a:ext>
            </a:extLst>
          </p:cNvPr>
          <p:cNvSpPr txBox="1"/>
          <p:nvPr/>
        </p:nvSpPr>
        <p:spPr>
          <a:xfrm>
            <a:off x="7215306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D7DE5-BBA0-BEDA-3A9B-501A78C56BC7}"/>
              </a:ext>
            </a:extLst>
          </p:cNvPr>
          <p:cNvSpPr txBox="1"/>
          <p:nvPr/>
        </p:nvSpPr>
        <p:spPr>
          <a:xfrm>
            <a:off x="3847991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D3A64-F3A2-F0E5-44DE-62504472AD56}"/>
              </a:ext>
            </a:extLst>
          </p:cNvPr>
          <p:cNvSpPr txBox="1"/>
          <p:nvPr/>
        </p:nvSpPr>
        <p:spPr>
          <a:xfrm>
            <a:off x="3673038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18083-24EE-47EA-5C4B-22A72EE65F11}"/>
              </a:ext>
            </a:extLst>
          </p:cNvPr>
          <p:cNvSpPr txBox="1"/>
          <p:nvPr/>
        </p:nvSpPr>
        <p:spPr>
          <a:xfrm>
            <a:off x="3847991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6EA9-3991-748A-54D2-EE6EAD777CF4}"/>
              </a:ext>
            </a:extLst>
          </p:cNvPr>
          <p:cNvSpPr txBox="1"/>
          <p:nvPr/>
        </p:nvSpPr>
        <p:spPr>
          <a:xfrm>
            <a:off x="609988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2D17-50A6-8EA1-5ACA-E9A703F89083}"/>
              </a:ext>
            </a:extLst>
          </p:cNvPr>
          <p:cNvSpPr txBox="1"/>
          <p:nvPr/>
        </p:nvSpPr>
        <p:spPr>
          <a:xfrm>
            <a:off x="835028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89077-EBFF-AAE5-E368-F25434139C77}"/>
              </a:ext>
            </a:extLst>
          </p:cNvPr>
          <p:cNvSpPr txBox="1"/>
          <p:nvPr/>
        </p:nvSpPr>
        <p:spPr>
          <a:xfrm>
            <a:off x="2722803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CB0E6-6EB0-35F5-3367-7FB248C5D21A}"/>
              </a:ext>
            </a:extLst>
          </p:cNvPr>
          <p:cNvSpPr txBox="1"/>
          <p:nvPr/>
        </p:nvSpPr>
        <p:spPr>
          <a:xfrm>
            <a:off x="477286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A39A8-3FBA-9437-6763-7EA788D7CA41}"/>
              </a:ext>
            </a:extLst>
          </p:cNvPr>
          <p:cNvSpPr txBox="1"/>
          <p:nvPr/>
        </p:nvSpPr>
        <p:spPr>
          <a:xfrm>
            <a:off x="4947820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76354-E5A6-26A8-8B85-2E0AB669DFA2}"/>
              </a:ext>
            </a:extLst>
          </p:cNvPr>
          <p:cNvSpPr txBox="1"/>
          <p:nvPr/>
        </p:nvSpPr>
        <p:spPr>
          <a:xfrm>
            <a:off x="7041509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CC9D3-9751-D03A-1F67-FB8B46A310E1}"/>
              </a:ext>
            </a:extLst>
          </p:cNvPr>
          <p:cNvSpPr txBox="1"/>
          <p:nvPr/>
        </p:nvSpPr>
        <p:spPr>
          <a:xfrm>
            <a:off x="7216462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DA6D2-2EB6-8E67-7096-AB3EAB5BC980}"/>
              </a:ext>
            </a:extLst>
          </p:cNvPr>
          <p:cNvSpPr txBox="1"/>
          <p:nvPr/>
        </p:nvSpPr>
        <p:spPr>
          <a:xfrm>
            <a:off x="2536950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5C8E9-FAD7-6494-D2A0-E87D00B151FE}"/>
              </a:ext>
            </a:extLst>
          </p:cNvPr>
          <p:cNvSpPr txBox="1"/>
          <p:nvPr/>
        </p:nvSpPr>
        <p:spPr>
          <a:xfrm>
            <a:off x="589989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1506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some features appear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baseline results in public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b="1" dirty="0"/>
              <a:t>Peter Linsley</a:t>
            </a:r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 (model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PCA, remove 6 features with &gt; 5% NAs, otherwise replace NAs with feature means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FFDE-9015-634A-4DE1-91C669C0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3DC69-1A39-BA07-4C4C-EE8990FB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70" y="1820499"/>
            <a:ext cx="6266046" cy="5037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61719-D1E1-54E3-748E-E9E3EABD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471483" cy="1620085"/>
          </a:xfrm>
        </p:spPr>
        <p:txBody>
          <a:bodyPr>
            <a:normAutofit/>
          </a:bodyPr>
          <a:lstStyle/>
          <a:p>
            <a:r>
              <a:rPr lang="en-US" dirty="0"/>
              <a:t>Some features appear more </a:t>
            </a:r>
            <a:r>
              <a:rPr lang="en-US" dirty="0" err="1"/>
              <a:t>irAE</a:t>
            </a:r>
            <a:r>
              <a:rPr lang="en-US" dirty="0"/>
              <a:t> type-specific at baseline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5AC05-8EFE-4D15-DDDB-E1F25719052C}"/>
              </a:ext>
            </a:extLst>
          </p:cNvPr>
          <p:cNvSpPr txBox="1"/>
          <p:nvPr/>
        </p:nvSpPr>
        <p:spPr>
          <a:xfrm>
            <a:off x="7345681" y="2207756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1EEDB-4F91-7112-8373-3D9A0560253E}"/>
              </a:ext>
            </a:extLst>
          </p:cNvPr>
          <p:cNvSpPr txBox="1"/>
          <p:nvPr/>
        </p:nvSpPr>
        <p:spPr>
          <a:xfrm>
            <a:off x="7581502" y="3328211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1BE98-8842-9538-BDB8-3520271FCF9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10939" y="3589821"/>
            <a:ext cx="670563" cy="615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9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BE17F-912B-4893-C11F-8BE8D944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1919288"/>
            <a:ext cx="9841029" cy="414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2EE15-6F38-E08F-7322-245021C9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2686"/>
            <a:ext cx="4100883" cy="461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3 baseline feature frequencies, can distinguish those who develop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F1097-B54D-C119-51AA-A345B214B01E}"/>
              </a:ext>
            </a:extLst>
          </p:cNvPr>
          <p:cNvSpPr txBox="1"/>
          <p:nvPr/>
        </p:nvSpPr>
        <p:spPr>
          <a:xfrm>
            <a:off x="1164399" y="609744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</a:p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833DD-E49A-0B64-FE20-B84C7792E52F}"/>
              </a:ext>
            </a:extLst>
          </p:cNvPr>
          <p:cNvSpPr txBox="1"/>
          <p:nvPr/>
        </p:nvSpPr>
        <p:spPr>
          <a:xfrm>
            <a:off x="7346851" y="5103913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C3A24F-65CF-7B5D-2CB8-1AF294FA1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91" y="2547323"/>
            <a:ext cx="5419825" cy="24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4BE95-2A55-6FA4-1A21-E4952B7C3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0930"/>
            <a:ext cx="4290922" cy="4806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5 baseline feature frequencies, can distinguish those who develop thyroid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</a:p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0E4A2-A1D5-6AAD-8B10-9DBEE0ED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91" y="1919288"/>
            <a:ext cx="5047648" cy="29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77438-3A6E-6C27-AC5A-0DC68273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7276"/>
            <a:ext cx="4094563" cy="4634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4 baseline feature frequencies, can distinguish those who develop skin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838200" y="6048947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2EA99-2243-5564-A74D-E1C11B5DF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69" y="2035556"/>
            <a:ext cx="5355657" cy="28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A377D4-284B-4E85-065C-75FE03E2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5" y="1919288"/>
            <a:ext cx="4369080" cy="4921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5 baseline feature frequencies, can distinguish those who develop “rheumatoid”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1117600" y="5531168"/>
            <a:ext cx="827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</a:p>
          <a:p>
            <a:r>
              <a:rPr lang="en-US" dirty="0"/>
              <a:t>PC2 **</a:t>
            </a:r>
            <a:br>
              <a:rPr lang="en-US" dirty="0"/>
            </a:br>
            <a:r>
              <a:rPr lang="en-US" dirty="0"/>
              <a:t>PC3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1271-ABDD-23CD-FA8F-A9243749FAA1}"/>
              </a:ext>
            </a:extLst>
          </p:cNvPr>
          <p:cNvSpPr txBox="1"/>
          <p:nvPr/>
        </p:nvSpPr>
        <p:spPr>
          <a:xfrm>
            <a:off x="7346851" y="5103913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PC1-3 contributions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381BC-EA28-1971-E990-A5894634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4" y="2086471"/>
            <a:ext cx="6676014" cy="28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23537</TotalTime>
  <Words>898</Words>
  <Application>Microsoft Macintosh PowerPoint</Application>
  <PresentationFormat>Widescreen</PresentationFormat>
  <Paragraphs>127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Methods overview</vt:lpstr>
      <vt:lpstr>Some features appear more irAE type-specific at baseline</vt:lpstr>
      <vt:lpstr>Baseline CD56bright of NK cells frequency higher, PD1+ of NK cells frequency lower in those developing pneumonitis</vt:lpstr>
      <vt:lpstr>Using module of 3 baseline feature frequencies, can distinguish those who develop irAEs</vt:lpstr>
      <vt:lpstr>Using module of 5 baseline feature frequencies, can distinguish those who develop thyroid irAEs</vt:lpstr>
      <vt:lpstr>Using module of 4 baseline feature frequencies, can distinguish those who develop skin irAEs</vt:lpstr>
      <vt:lpstr>Using module of 5 baseline feature frequencies, can distinguish those who develop “rheumatoid” irAEs</vt:lpstr>
      <vt:lpstr>Longitudinal analyses: several features’ frequencies change in irAE group-specific manner over visits</vt:lpstr>
      <vt:lpstr>CD56bright of NK frequency decreases with ICI in skin irAE group</vt:lpstr>
      <vt:lpstr>swMem of Bcells frequency decreases with ICI in pneumonitis irAE group</vt:lpstr>
      <vt:lpstr>Several features’ frequencies change in “rheumatoid” irAE group-specific manner over visits</vt:lpstr>
      <vt:lpstr>Several features’ frequencies change in thyroid irAE group-specific manner over visits</vt:lpstr>
      <vt:lpstr>Conclusions</vt:lpstr>
      <vt:lpstr>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4359</cp:revision>
  <dcterms:created xsi:type="dcterms:W3CDTF">2023-09-15T17:40:02Z</dcterms:created>
  <dcterms:modified xsi:type="dcterms:W3CDTF">2024-12-04T02:25:41Z</dcterms:modified>
</cp:coreProperties>
</file>